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1" r:id="rId2"/>
    <p:sldId id="264" r:id="rId3"/>
    <p:sldId id="257" r:id="rId4"/>
    <p:sldId id="262" r:id="rId5"/>
    <p:sldId id="265" r:id="rId6"/>
    <p:sldId id="267" r:id="rId7"/>
    <p:sldId id="266" r:id="rId8"/>
    <p:sldId id="268" r:id="rId9"/>
    <p:sldId id="263" r:id="rId10"/>
    <p:sldId id="270" r:id="rId1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071928-56EB-FF4F-854E-914912944BF6}" v="109" dt="2022-07-07T20:58:45.449"/>
    <p1510:client id="{203CE3B8-9C0E-436F-BB8E-B6BB28620C12}" v="3" dt="2022-07-06T21:05:48.104"/>
    <p1510:client id="{267E4CAD-4983-4054-A5ED-3024E9B2F5DE}" v="263" dt="2022-07-07T20:45:08.602"/>
    <p1510:client id="{7CB85799-F38F-725B-8C1C-999E3F268A9D}" v="5" vWet="6" dt="2022-07-06T20:48:39.9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9"/>
  </p:normalViewPr>
  <p:slideViewPr>
    <p:cSldViewPr snapToGrid="0" snapToObjects="1">
      <p:cViewPr varScale="1">
        <p:scale>
          <a:sx n="104" d="100"/>
          <a:sy n="104" d="100"/>
        </p:scale>
        <p:origin x="1880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13FB340-9DEB-E83F-D174-1D1651CD3F3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C69C47-CD6F-568C-01D7-77ED18D732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EBB57-4A2A-4C21-AAAE-1173404E49FD}" type="datetimeFigureOut">
              <a:rPr lang="it-IT" smtClean="0"/>
              <a:t>07/07/22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DF452E-1035-0382-85BE-2C85C3DAB11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BE6C8-E619-ADB9-8E71-EFB1915D14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BDA050-5680-4A80-966C-C3432884A26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7325842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4837C-73D5-A740-935E-8DDD1F2A1394}" type="datetimeFigureOut">
              <a:rPr lang="it-IT" smtClean="0"/>
              <a:t>07/07/22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C618E5-9D44-D646-A848-1B04B1CAACE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246880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2499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err="1">
                <a:solidFill>
                  <a:srgbClr val="FFFFFF"/>
                </a:solidFill>
                <a:latin typeface="Arial"/>
                <a:cs typeface="Arial"/>
              </a:rPr>
              <a:t>Balcha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, Ferrara, </a:t>
            </a:r>
            <a:r>
              <a:rPr lang="it-IT" sz="1200" b="1" err="1">
                <a:solidFill>
                  <a:srgbClr val="FFFFFF"/>
                </a:solidFill>
                <a:latin typeface="Arial"/>
                <a:cs typeface="Arial"/>
              </a:rPr>
              <a:t>Maxenti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, Mazza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9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8878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" name="Sottotitolo 2"/>
          <p:cNvSpPr txBox="1">
            <a:spLocks/>
          </p:cNvSpPr>
          <p:nvPr/>
        </p:nvSpPr>
        <p:spPr>
          <a:xfrm>
            <a:off x="641534" y="5762203"/>
            <a:ext cx="7455946" cy="79692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it-IT" sz="2000">
                <a:solidFill>
                  <a:schemeClr val="bg1"/>
                </a:solidFill>
              </a:rPr>
              <a:t>Prof. Nicoli</a:t>
            </a:r>
          </a:p>
          <a:p>
            <a:pPr>
              <a:spcBef>
                <a:spcPts val="600"/>
              </a:spcBef>
            </a:pPr>
            <a:r>
              <a:rPr lang="it-IT" sz="2000">
                <a:solidFill>
                  <a:schemeClr val="bg1"/>
                </a:solidFill>
              </a:rPr>
              <a:t>Prof. Brambilla</a:t>
            </a:r>
          </a:p>
          <a:p>
            <a:pPr>
              <a:spcBef>
                <a:spcPts val="600"/>
              </a:spcBef>
            </a:pPr>
            <a:endParaRPr lang="it-IT" sz="2000">
              <a:solidFill>
                <a:schemeClr val="bg1"/>
              </a:solidFill>
            </a:endParaRPr>
          </a:p>
        </p:txBody>
      </p:sp>
      <p:sp>
        <p:nvSpPr>
          <p:cNvPr id="134" name="Titolo 1"/>
          <p:cNvSpPr txBox="1">
            <a:spLocks/>
          </p:cNvSpPr>
          <p:nvPr/>
        </p:nvSpPr>
        <p:spPr>
          <a:xfrm>
            <a:off x="651059" y="4178300"/>
            <a:ext cx="7772400" cy="1555329"/>
          </a:xfrm>
          <a:prstGeom prst="rect">
            <a:avLst/>
          </a:prstGeom>
        </p:spPr>
        <p:txBody>
          <a:bodyPr lIns="91440" tIns="45720" rIns="91440" bIns="45720" anchor="t">
            <a:normAutofit fontScale="40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600"/>
              </a:spcAft>
            </a:pPr>
            <a:r>
              <a:rPr lang="it-IT" sz="7000"/>
              <a:t>LNSM PROJECT</a:t>
            </a:r>
          </a:p>
          <a:p>
            <a:pPr algn="r">
              <a:spcAft>
                <a:spcPts val="600"/>
              </a:spcAft>
            </a:pPr>
            <a:r>
              <a:rPr lang="it-IT" err="1"/>
              <a:t>Temesgen</a:t>
            </a:r>
            <a:r>
              <a:rPr lang="it-IT"/>
              <a:t> </a:t>
            </a:r>
            <a:r>
              <a:rPr lang="it-IT" err="1"/>
              <a:t>Semu</a:t>
            </a:r>
            <a:r>
              <a:rPr lang="it-IT"/>
              <a:t> </a:t>
            </a:r>
            <a:r>
              <a:rPr lang="it-IT" err="1"/>
              <a:t>Balcha</a:t>
            </a:r>
            <a:endParaRPr lang="it-IT"/>
          </a:p>
          <a:p>
            <a:pPr algn="r">
              <a:spcAft>
                <a:spcPts val="600"/>
              </a:spcAft>
            </a:pPr>
            <a:r>
              <a:rPr lang="it-IT"/>
              <a:t>Gaetano Ivan Ferrara</a:t>
            </a:r>
          </a:p>
          <a:p>
            <a:pPr algn="r">
              <a:spcAft>
                <a:spcPts val="600"/>
              </a:spcAft>
            </a:pPr>
            <a:r>
              <a:rPr lang="it-IT"/>
              <a:t>Stefano </a:t>
            </a:r>
            <a:r>
              <a:rPr lang="it-IT" err="1"/>
              <a:t>Maxenti</a:t>
            </a:r>
            <a:endParaRPr lang="it-IT"/>
          </a:p>
          <a:p>
            <a:pPr algn="r">
              <a:spcAft>
                <a:spcPts val="600"/>
              </a:spcAft>
            </a:pPr>
            <a:r>
              <a:rPr lang="it-IT"/>
              <a:t>Eliana Mazza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78D22DB-5D03-7144-4D6C-C75E77AFC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7148" y="3429000"/>
            <a:ext cx="4149704" cy="908222"/>
          </a:xfrm>
        </p:spPr>
        <p:txBody>
          <a:bodyPr>
            <a:noAutofit/>
          </a:bodyPr>
          <a:lstStyle/>
          <a:p>
            <a:r>
              <a:rPr lang="it-IT" sz="4000" b="1"/>
              <a:t>THANK YOU!</a:t>
            </a:r>
          </a:p>
          <a:p>
            <a:endParaRPr lang="it-IT" sz="4000"/>
          </a:p>
        </p:txBody>
      </p:sp>
    </p:spTree>
    <p:extLst>
      <p:ext uri="{BB962C8B-B14F-4D97-AF65-F5344CB8AC3E}">
        <p14:creationId xmlns:p14="http://schemas.microsoft.com/office/powerpoint/2010/main" val="1838597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F900C5-2464-C926-A878-98393A3C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/>
              <a:t>Project </a:t>
            </a:r>
            <a:r>
              <a:rPr lang="it-IT" sz="2800" err="1"/>
              <a:t>Overview</a:t>
            </a:r>
            <a:endParaRPr lang="it-IT" sz="280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FD9B77-2F2E-E974-3172-9CD642615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179" y="1392810"/>
            <a:ext cx="8323726" cy="4525963"/>
          </a:xfrm>
        </p:spPr>
        <p:txBody>
          <a:bodyPr>
            <a:noAutofit/>
          </a:bodyPr>
          <a:lstStyle/>
          <a:p>
            <a:pPr algn="just"/>
            <a:r>
              <a:rPr lang="en-GB" sz="1700" b="1"/>
              <a:t>Steps</a:t>
            </a:r>
            <a:r>
              <a:rPr lang="en-GB" sz="1700"/>
              <a:t>:</a:t>
            </a:r>
          </a:p>
          <a:p>
            <a:pPr algn="just"/>
            <a:endParaRPr lang="en-GB" sz="170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1700" b="1"/>
              <a:t>Data analysis</a:t>
            </a:r>
            <a:r>
              <a:rPr lang="en-GB" sz="1700"/>
              <a:t>: dealing with </a:t>
            </a:r>
            <a:r>
              <a:rPr lang="en-GB" sz="1700" err="1"/>
              <a:t>NaNs</a:t>
            </a:r>
            <a:r>
              <a:rPr lang="en-GB" sz="1700" dirty="0"/>
              <a:t>, outliers</a:t>
            </a:r>
            <a:r>
              <a:rPr lang="en-GB" sz="1700"/>
              <a:t> and </a:t>
            </a:r>
            <a:r>
              <a:rPr lang="en-GB" sz="1700" dirty="0"/>
              <a:t>noise </a:t>
            </a:r>
            <a:r>
              <a:rPr lang="en-GB" sz="1700"/>
              <a:t>in order to smooth the AGV’s trajectory</a:t>
            </a:r>
            <a:r>
              <a:rPr lang="en-GB" sz="1700" dirty="0"/>
              <a:t>.</a:t>
            </a:r>
            <a:endParaRPr lang="en-GB" sz="170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1700" b="1"/>
              <a:t>Iterative NLS implementation</a:t>
            </a:r>
            <a:r>
              <a:rPr lang="en-GB" sz="1700"/>
              <a:t>: </a:t>
            </a:r>
            <a:r>
              <a:rPr lang="en-GB" sz="1700" dirty="0"/>
              <a:t>non-probabilistic </a:t>
            </a:r>
            <a:r>
              <a:rPr lang="en-GB" sz="1700"/>
              <a:t>approach to find the object’s position at each time step.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1700" b="1"/>
              <a:t>Kalman Filter implementation</a:t>
            </a:r>
            <a:r>
              <a:rPr lang="en-GB" sz="1700"/>
              <a:t>: probabilistic approach to track over time the AGV position</a:t>
            </a:r>
            <a:r>
              <a:rPr lang="en-GB" sz="1700" dirty="0"/>
              <a:t>.</a:t>
            </a:r>
            <a:endParaRPr lang="en-GB" sz="1700" b="1"/>
          </a:p>
          <a:p>
            <a:pPr algn="just"/>
            <a:endParaRPr lang="en-GB" sz="1700" b="1"/>
          </a:p>
          <a:p>
            <a:pPr algn="just"/>
            <a:r>
              <a:rPr lang="en-GB" sz="1700" b="1"/>
              <a:t>Expected results:</a:t>
            </a:r>
          </a:p>
          <a:p>
            <a:pPr algn="just"/>
            <a:endParaRPr lang="en-GB" sz="1700" b="1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1700"/>
              <a:t>The trajectory </a:t>
            </a:r>
            <a:r>
              <a:rPr lang="en-GB" sz="1700" dirty="0"/>
              <a:t>found</a:t>
            </a:r>
            <a:r>
              <a:rPr lang="en-GB" sz="1700"/>
              <a:t> by the NLS approach is outperformed by the implementation of the Kalman Filter.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1700"/>
              <a:t>All 4 tags present the same path, even if shifted in space according to their position.</a:t>
            </a:r>
          </a:p>
        </p:txBody>
      </p:sp>
    </p:spTree>
    <p:extLst>
      <p:ext uri="{BB962C8B-B14F-4D97-AF65-F5344CB8AC3E}">
        <p14:creationId xmlns:p14="http://schemas.microsoft.com/office/powerpoint/2010/main" val="1277079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800" err="1"/>
              <a:t>Experimental</a:t>
            </a:r>
            <a:r>
              <a:rPr lang="it-IT" sz="2800"/>
              <a:t> Set Up</a:t>
            </a:r>
            <a:endParaRPr lang="it-IT"/>
          </a:p>
        </p:txBody>
      </p:sp>
      <p:sp>
        <p:nvSpPr>
          <p:cNvPr id="4" name="Segnaposto contenuto 2"/>
          <p:cNvSpPr>
            <a:spLocks noGrp="1"/>
          </p:cNvSpPr>
          <p:nvPr>
            <p:ph idx="1"/>
          </p:nvPr>
        </p:nvSpPr>
        <p:spPr>
          <a:xfrm>
            <a:off x="193275" y="1546865"/>
            <a:ext cx="8245475" cy="1354138"/>
          </a:xfrm>
        </p:spPr>
        <p:txBody>
          <a:bodyPr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it-IT" sz="1800"/>
              <a:t>4 tags</a:t>
            </a:r>
            <a:endParaRPr lang="it-IT" sz="1800" dirty="0"/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it-IT" sz="1800"/>
              <a:t>6 Access Points (AP2 = Master AP) </a:t>
            </a:r>
            <a:r>
              <a:rPr lang="it-IT" sz="1800" err="1"/>
              <a:t>at</a:t>
            </a:r>
            <a:r>
              <a:rPr lang="it-IT" sz="1800"/>
              <a:t> </a:t>
            </a:r>
            <a:r>
              <a:rPr lang="it-IT" sz="1800" err="1"/>
              <a:t>known</a:t>
            </a:r>
            <a:r>
              <a:rPr lang="it-IT" sz="1800"/>
              <a:t> position</a:t>
            </a:r>
            <a:endParaRPr lang="it-IT" sz="1800" dirty="0"/>
          </a:p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it-IT" sz="1800"/>
              <a:t>5 TDOA </a:t>
            </a:r>
            <a:r>
              <a:rPr lang="it-IT" sz="1800" err="1"/>
              <a:t>measurements</a:t>
            </a:r>
            <a:r>
              <a:rPr lang="it-IT" sz="1800"/>
              <a:t> for </a:t>
            </a:r>
            <a:r>
              <a:rPr lang="it-IT" sz="1800" err="1"/>
              <a:t>each</a:t>
            </a:r>
            <a:r>
              <a:rPr lang="it-IT" sz="1800"/>
              <a:t> tag</a:t>
            </a:r>
            <a:endParaRPr lang="it-IT" sz="1800" dirty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439738" y="3160713"/>
            <a:ext cx="8229600" cy="1354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  <a:defRPr/>
            </a:pPr>
            <a:endParaRPr lang="it-IT" b="1">
              <a:solidFill>
                <a:srgbClr val="003F6E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32ADB97-073D-DE9C-EC41-DA891B21E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34" y="3031862"/>
            <a:ext cx="6104808" cy="277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/>
              <a:t>Preprocessing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18D4691-F7B1-1932-75EC-DD34C9029DAD}"/>
              </a:ext>
            </a:extLst>
          </p:cNvPr>
          <p:cNvSpPr txBox="1"/>
          <p:nvPr/>
        </p:nvSpPr>
        <p:spPr>
          <a:xfrm>
            <a:off x="599605" y="1462902"/>
            <a:ext cx="2287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Presence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it-IT" b="1" err="1">
                <a:latin typeface="Arial" panose="020B0604020202020204" pitchFamily="34" charset="0"/>
                <a:cs typeface="Arial" panose="020B0604020202020204" pitchFamily="34" charset="0"/>
              </a:rPr>
              <a:t>NaNs</a:t>
            </a:r>
            <a:endParaRPr lang="it-IT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8535E195-0E99-0955-4057-CFDE9CDDDD39}"/>
              </a:ext>
            </a:extLst>
          </p:cNvPr>
          <p:cNvCxnSpPr>
            <a:cxnSpLocks/>
          </p:cNvCxnSpPr>
          <p:nvPr/>
        </p:nvCxnSpPr>
        <p:spPr>
          <a:xfrm>
            <a:off x="2887015" y="1662957"/>
            <a:ext cx="242027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D67884A-A8FC-5916-1B22-512121282E78}"/>
              </a:ext>
            </a:extLst>
          </p:cNvPr>
          <p:cNvSpPr txBox="1"/>
          <p:nvPr/>
        </p:nvSpPr>
        <p:spPr>
          <a:xfrm>
            <a:off x="5816337" y="1339791"/>
            <a:ext cx="2875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Replacement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with the last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valid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TDOA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measurement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C44F488-1A4D-1332-5B22-728AEF910D9A}"/>
              </a:ext>
            </a:extLst>
          </p:cNvPr>
          <p:cNvSpPr txBox="1"/>
          <p:nvPr/>
        </p:nvSpPr>
        <p:spPr>
          <a:xfrm>
            <a:off x="599605" y="2962126"/>
            <a:ext cx="1898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>
                <a:latin typeface="Arial" panose="020B0604020202020204" pitchFamily="34" charset="0"/>
                <a:cs typeface="Arial" panose="020B0604020202020204" pitchFamily="34" charset="0"/>
              </a:rPr>
              <a:t>Filtering</a:t>
            </a:r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7DB81209-421A-D4AB-8238-B8D562239685}"/>
              </a:ext>
            </a:extLst>
          </p:cNvPr>
          <p:cNvCxnSpPr>
            <a:cxnSpLocks/>
          </p:cNvCxnSpPr>
          <p:nvPr/>
        </p:nvCxnSpPr>
        <p:spPr>
          <a:xfrm>
            <a:off x="2887015" y="3192958"/>
            <a:ext cx="242027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E8CB59-17D8-DEE6-C9B7-D9F4C717386D}"/>
              </a:ext>
            </a:extLst>
          </p:cNvPr>
          <p:cNvSpPr txBox="1"/>
          <p:nvPr/>
        </p:nvSpPr>
        <p:spPr>
          <a:xfrm>
            <a:off x="5752518" y="2972838"/>
            <a:ext cx="2875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Savitzky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Golay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filtering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3F35F79-4EE1-4048-2C0F-05312CD55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10" y="3490026"/>
            <a:ext cx="3452784" cy="2581367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9C876E3-3315-9DAB-DF42-28928B5A9221}"/>
              </a:ext>
            </a:extLst>
          </p:cNvPr>
          <p:cNvSpPr txBox="1"/>
          <p:nvPr/>
        </p:nvSpPr>
        <p:spPr>
          <a:xfrm>
            <a:off x="597251" y="2428871"/>
            <a:ext cx="6999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also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an «offline»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further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denoising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420369B-BA5C-37AA-528C-50373B9A359B}"/>
              </a:ext>
            </a:extLst>
          </p:cNvPr>
          <p:cNvSpPr txBox="1"/>
          <p:nvPr/>
        </p:nvSpPr>
        <p:spPr>
          <a:xfrm>
            <a:off x="4637989" y="4208120"/>
            <a:ext cx="42315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Note: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approach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can be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used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when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measurements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it-IT" err="1"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it-IT">
                <a:latin typeface="Arial" panose="020B0604020202020204" pitchFamily="34" charset="0"/>
                <a:cs typeface="Arial" panose="020B0604020202020204" pitchFamily="34" charset="0"/>
              </a:rPr>
              <a:t> works a-posteriori.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895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6383F8-CA8E-ABCE-10F4-07D632E06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/>
              <a:t>NLS </a:t>
            </a:r>
            <a:r>
              <a:rPr lang="it-IT" sz="2800" err="1"/>
              <a:t>Approach</a:t>
            </a:r>
            <a:endParaRPr lang="it-IT" sz="280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C9A9622-1CD1-6DFF-E101-06F44A4D91B6}"/>
              </a:ext>
            </a:extLst>
          </p:cNvPr>
          <p:cNvSpPr txBox="1"/>
          <p:nvPr/>
        </p:nvSpPr>
        <p:spPr>
          <a:xfrm>
            <a:off x="5236737" y="1379902"/>
            <a:ext cx="3783039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We applied </a:t>
            </a:r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iterative NLS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for each one of the four tags on both datasets. </a:t>
            </a:r>
          </a:p>
          <a:p>
            <a:pPr algn="just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For each successive iteration, the position found in the previous one is used as an initial position in the iterative NLS.</a:t>
            </a:r>
          </a:p>
          <a:p>
            <a:pPr algn="just"/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We plot the final four tags’ positions.</a:t>
            </a:r>
          </a:p>
          <a:p>
            <a:pPr algn="just"/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Results: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The final result for the «online» dataset is noisy.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The final result for the «offline» dataset is much smoother due to the further filtering.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The trajectories of the 4 tags are coherent with each other.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4917B3D-E878-A540-5BF2-2F33CA2195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62662" y="1280955"/>
            <a:ext cx="3158399" cy="236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6306C5ED-6530-F86B-C3C0-2790B2FE3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005732" y="3649754"/>
            <a:ext cx="3231005" cy="2423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054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5A2352-FDA9-894F-927E-45F6E8E67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err="1"/>
              <a:t>Faulty</a:t>
            </a:r>
            <a:r>
              <a:rPr lang="it-IT" sz="2800"/>
              <a:t> Tag</a:t>
            </a:r>
            <a:endParaRPr lang="it-IT" sz="240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20CAB9B-D7F1-6BED-5CA2-C2F8A8164B06}"/>
              </a:ext>
            </a:extLst>
          </p:cNvPr>
          <p:cNvSpPr txBox="1"/>
          <p:nvPr/>
        </p:nvSpPr>
        <p:spPr>
          <a:xfrm>
            <a:off x="288521" y="1292184"/>
            <a:ext cx="85810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 tag characterized by fewer measurements doesn’t stop working since the trajectory is complete.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We conclude that the faulty tag has a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bigger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 sampling time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. We show the difference using the “online” preprocessed dataset.</a:t>
            </a:r>
          </a:p>
          <a:p>
            <a:pPr algn="just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C0D25F2-3548-D3E7-B55E-105A213B82C7}"/>
              </a:ext>
            </a:extLst>
          </p:cNvPr>
          <p:cNvSpPr txBox="1"/>
          <p:nvPr/>
        </p:nvSpPr>
        <p:spPr>
          <a:xfrm>
            <a:off x="288521" y="5535980"/>
            <a:ext cx="7767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 same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behaviour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is obviously visible in the EKF result as well.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1" descr="1">
            <a:hlinkClick r:id="" action="ppaction://media"/>
            <a:extLst>
              <a:ext uri="{FF2B5EF4-FFF2-40B4-BE49-F238E27FC236}">
                <a16:creationId xmlns:a16="http://schemas.microsoft.com/office/drawing/2014/main" id="{0F37E8DD-F8BA-F103-4869-5B62E03C1F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3430" y="2540098"/>
            <a:ext cx="3578697" cy="2865080"/>
          </a:xfrm>
          <a:prstGeom prst="rect">
            <a:avLst/>
          </a:prstGeom>
        </p:spPr>
      </p:pic>
      <p:pic>
        <p:nvPicPr>
          <p:cNvPr id="18" name="1" descr="1">
            <a:hlinkClick r:id="" action="ppaction://media"/>
            <a:extLst>
              <a:ext uri="{FF2B5EF4-FFF2-40B4-BE49-F238E27FC236}">
                <a16:creationId xmlns:a16="http://schemas.microsoft.com/office/drawing/2014/main" id="{906EAB0D-D9A9-BD17-0BB1-F0DE4240D51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95831" y="2540098"/>
            <a:ext cx="3578697" cy="286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61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1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352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213E30-9C21-4CEE-4E0C-84EBDFABF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/>
              <a:t>EKF </a:t>
            </a:r>
            <a:r>
              <a:rPr lang="it-IT" sz="2800" err="1"/>
              <a:t>Approach</a:t>
            </a:r>
            <a:endParaRPr lang="it-IT" sz="280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0EFD5D-C0E2-1530-B515-A463BA8D4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7064" y="1523806"/>
            <a:ext cx="3888415" cy="4525963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it-IT" sz="1900" dirty="0"/>
              <a:t>To </a:t>
            </a:r>
            <a:r>
              <a:rPr lang="it-IT" sz="1900" dirty="0" err="1"/>
              <a:t>enhance</a:t>
            </a:r>
            <a:r>
              <a:rPr lang="it-IT" sz="1900" dirty="0"/>
              <a:t> the performance of the system, </a:t>
            </a:r>
            <a:r>
              <a:rPr lang="it-IT" sz="1900" dirty="0" err="1"/>
              <a:t>we</a:t>
            </a:r>
            <a:r>
              <a:rPr lang="it-IT" sz="1900" dirty="0"/>
              <a:t> </a:t>
            </a:r>
            <a:r>
              <a:rPr lang="it-IT" sz="1900" dirty="0" err="1"/>
              <a:t>applied</a:t>
            </a:r>
            <a:r>
              <a:rPr lang="it-IT" sz="1900" dirty="0"/>
              <a:t> an </a:t>
            </a:r>
            <a:r>
              <a:rPr lang="it-IT" sz="1900" b="1" dirty="0"/>
              <a:t>EKF, </a:t>
            </a:r>
            <a:r>
              <a:rPr lang="it-IT" sz="1900" dirty="0" err="1"/>
              <a:t>using</a:t>
            </a:r>
            <a:r>
              <a:rPr lang="it-IT" sz="1900" dirty="0"/>
              <a:t> the</a:t>
            </a:r>
            <a:r>
              <a:rPr lang="it-IT" sz="1900" b="1" dirty="0"/>
              <a:t> Random </a:t>
            </a:r>
            <a:r>
              <a:rPr lang="it-IT" sz="1900" b="1" dirty="0" err="1"/>
              <a:t>Walk</a:t>
            </a:r>
            <a:r>
              <a:rPr lang="it-IT" sz="1900" b="1" dirty="0"/>
              <a:t> </a:t>
            </a:r>
            <a:r>
              <a:rPr lang="it-IT" sz="1900" dirty="0" err="1"/>
              <a:t>as</a:t>
            </a:r>
            <a:r>
              <a:rPr lang="it-IT" sz="1900" dirty="0"/>
              <a:t> </a:t>
            </a:r>
            <a:r>
              <a:rPr lang="it-IT" sz="1900" dirty="0" err="1"/>
              <a:t>motion</a:t>
            </a:r>
            <a:r>
              <a:rPr lang="it-IT" sz="1900" dirty="0"/>
              <a:t> model</a:t>
            </a:r>
            <a:r>
              <a:rPr lang="it-IT" sz="1900" b="1" dirty="0"/>
              <a:t>.</a:t>
            </a:r>
            <a:endParaRPr lang="it-IT" sz="1900" dirty="0"/>
          </a:p>
          <a:p>
            <a:pPr algn="just"/>
            <a:endParaRPr lang="en-US" sz="1900" dirty="0"/>
          </a:p>
          <a:p>
            <a:pPr algn="just"/>
            <a:r>
              <a:rPr lang="en-US" sz="1900" dirty="0"/>
              <a:t>We plot the final four tags’ positions, using both datasets.</a:t>
            </a:r>
          </a:p>
          <a:p>
            <a:pPr algn="just"/>
            <a:endParaRPr lang="en-US" sz="1900" dirty="0"/>
          </a:p>
          <a:p>
            <a:pPr algn="just"/>
            <a:r>
              <a:rPr lang="en-US" sz="1900" dirty="0"/>
              <a:t>Results: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900" dirty="0"/>
              <a:t>The final result for the «online» dataset is less noisy than Iterative NLS.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900" dirty="0"/>
              <a:t>The final result for the «offline» dataset is much smoother due to the further filtering.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900" dirty="0"/>
              <a:t>The trajectories of the 4 tags are coherent with each other.</a:t>
            </a:r>
          </a:p>
          <a:p>
            <a:endParaRPr lang="it-IT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48C6087-88C5-1B24-3145-FC6F20D36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3043" r="3043"/>
          <a:stretch/>
        </p:blipFill>
        <p:spPr bwMode="auto">
          <a:xfrm>
            <a:off x="288521" y="1523806"/>
            <a:ext cx="2887165" cy="2305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A5C18D8-8074-A86F-02FB-267E10B2C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3043" r="3043"/>
          <a:stretch/>
        </p:blipFill>
        <p:spPr bwMode="auto">
          <a:xfrm>
            <a:off x="2005345" y="3829518"/>
            <a:ext cx="2887165" cy="2305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3215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D387C1-EB61-414E-7663-852D848B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/>
              <a:t>AGV </a:t>
            </a:r>
            <a:r>
              <a:rPr lang="it-IT" sz="2800" err="1"/>
              <a:t>Final</a:t>
            </a:r>
            <a:r>
              <a:rPr lang="it-IT" sz="2800"/>
              <a:t> </a:t>
            </a:r>
            <a:r>
              <a:rPr lang="it-IT" sz="2800" err="1"/>
              <a:t>Trajectory</a:t>
            </a:r>
            <a:endParaRPr lang="it-IT" sz="280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82FA346-C17F-041C-FA2A-2DC62815F1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/>
        </p:blipFill>
        <p:spPr bwMode="auto">
          <a:xfrm>
            <a:off x="0" y="2342748"/>
            <a:ext cx="4757888" cy="3568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9A8682F8-336F-FFCF-A825-78E0F105F4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3320" r="7079"/>
          <a:stretch/>
        </p:blipFill>
        <p:spPr bwMode="auto">
          <a:xfrm>
            <a:off x="4757888" y="2342748"/>
            <a:ext cx="4263081" cy="3568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20FA5A34-A022-3118-6DF4-41E336D48436}"/>
              </a:ext>
            </a:extLst>
          </p:cNvPr>
          <p:cNvSpPr txBox="1"/>
          <p:nvPr/>
        </p:nvSpPr>
        <p:spPr>
          <a:xfrm>
            <a:off x="288521" y="1540009"/>
            <a:ext cx="8670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After synchronizing the faulty tag, we plot the overall trajectory of the AGV by computing the mean value over x and y at each timestep, using both datasets.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769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err="1"/>
              <a:t>Conclusions</a:t>
            </a:r>
            <a:r>
              <a:rPr lang="it-IT" sz="2800"/>
              <a:t> and Future Goals</a:t>
            </a:r>
          </a:p>
        </p:txBody>
      </p:sp>
      <p:sp>
        <p:nvSpPr>
          <p:cNvPr id="4" name="Rettangolo 3"/>
          <p:cNvSpPr>
            <a:spLocks noChangeArrowheads="1"/>
          </p:cNvSpPr>
          <p:nvPr/>
        </p:nvSpPr>
        <p:spPr bwMode="auto">
          <a:xfrm>
            <a:off x="654742" y="1380073"/>
            <a:ext cx="7848600" cy="4524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algn="just">
              <a:buFont typeface="Wingdings" pitchFamily="2" charset="2"/>
              <a:buChar char="ü"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In our experiment,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Iterative NLS is always noisier than the Kalman Filter.</a:t>
            </a:r>
          </a:p>
          <a:p>
            <a:pPr marL="342900" indent="-342900" algn="just">
              <a:buFont typeface="Wingdings" pitchFamily="2" charset="2"/>
              <a:buChar char="ü"/>
              <a:defRPr/>
            </a:pP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itchFamily="2" charset="2"/>
              <a:buChar char="ü"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real tracking scenario, a Kalman filter is more suitable because it takes into account previous states and therefore it is able to correct the trajectory whenever the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measurements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become less reliable.</a:t>
            </a:r>
          </a:p>
          <a:p>
            <a:pPr marL="342900" indent="-342900" algn="just">
              <a:buFont typeface="Wingdings" pitchFamily="2" charset="2"/>
              <a:buChar char="ü"/>
              <a:defRPr/>
            </a:pP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itchFamily="2" charset="2"/>
              <a:buChar char="ü"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Kalman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Filter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requires only one iteration for each timestep, so it is also faster than the NLS which may require hundreds of iterations.</a:t>
            </a:r>
          </a:p>
          <a:p>
            <a:pPr marL="342900" indent="-342900" algn="just">
              <a:buFont typeface="Wingdings" pitchFamily="2" charset="2"/>
              <a:buChar char="ü"/>
              <a:defRPr/>
            </a:pP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itchFamily="2" charset="2"/>
              <a:buChar char="ü"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 first position of the KF is not precise, so it would make sense to use NLS to get the starting point.</a:t>
            </a:r>
          </a:p>
          <a:p>
            <a:pPr marL="342900" indent="-342900" algn="just">
              <a:buFont typeface="Wingdings" pitchFamily="2" charset="2"/>
              <a:buChar char="ü"/>
              <a:defRPr/>
            </a:pP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itchFamily="2" charset="2"/>
              <a:buChar char="ü"/>
              <a:defRPr/>
            </a:pP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Possible improvements could be obtained by using a different motion model, considering also speed and acceleration (if available).</a:t>
            </a:r>
          </a:p>
        </p:txBody>
      </p:sp>
    </p:spTree>
    <p:extLst>
      <p:ext uri="{BB962C8B-B14F-4D97-AF65-F5344CB8AC3E}">
        <p14:creationId xmlns:p14="http://schemas.microsoft.com/office/powerpoint/2010/main" val="246510777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0</TotalTime>
  <Words>578</Words>
  <Application>Microsoft Macintosh PowerPoint</Application>
  <PresentationFormat>Presentazione su schermo (4:3)</PresentationFormat>
  <Paragraphs>69</Paragraphs>
  <Slides>10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POLI</vt:lpstr>
      <vt:lpstr>Titolo presentazione sottotitolo</vt:lpstr>
      <vt:lpstr>Project Overview</vt:lpstr>
      <vt:lpstr>Experimental Set Up</vt:lpstr>
      <vt:lpstr>Preprocessing</vt:lpstr>
      <vt:lpstr>NLS Approach</vt:lpstr>
      <vt:lpstr>Faulty Tag</vt:lpstr>
      <vt:lpstr>EKF Approach</vt:lpstr>
      <vt:lpstr>AGV Final Trajectory</vt:lpstr>
      <vt:lpstr>Conclusions and Future Goals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Stefano Maxenti</cp:lastModifiedBy>
  <cp:revision>2</cp:revision>
  <dcterms:created xsi:type="dcterms:W3CDTF">2015-05-26T12:27:57Z</dcterms:created>
  <dcterms:modified xsi:type="dcterms:W3CDTF">2022-07-07T20:59:36Z</dcterms:modified>
</cp:coreProperties>
</file>